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300" r:id="rId3"/>
    <p:sldId id="270" r:id="rId4"/>
    <p:sldId id="274" r:id="rId5"/>
    <p:sldId id="309" r:id="rId6"/>
    <p:sldId id="286" r:id="rId7"/>
    <p:sldId id="287" r:id="rId8"/>
    <p:sldId id="288" r:id="rId9"/>
    <p:sldId id="305" r:id="rId10"/>
    <p:sldId id="290" r:id="rId11"/>
    <p:sldId id="291" r:id="rId12"/>
    <p:sldId id="293" r:id="rId13"/>
    <p:sldId id="292" r:id="rId14"/>
    <p:sldId id="295" r:id="rId15"/>
    <p:sldId id="308" r:id="rId16"/>
    <p:sldId id="275" r:id="rId17"/>
    <p:sldId id="310" r:id="rId18"/>
    <p:sldId id="298" r:id="rId19"/>
    <p:sldId id="311" r:id="rId20"/>
    <p:sldId id="307" r:id="rId21"/>
    <p:sldId id="306" r:id="rId22"/>
    <p:sldId id="277" r:id="rId23"/>
    <p:sldId id="285" r:id="rId24"/>
    <p:sldId id="280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2813C-602E-499C-B0BA-CC610948D816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62019-261F-48C1-B538-EF56DCB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62019-261F-48C1-B538-EF56DCBA3F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62019-261F-48C1-B538-EF56DCBA3F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7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9763-D730-447C-8F3A-78A01BC0BA51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1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25E7-1F7C-44E9-8825-55400E60B126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3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10BB-9643-4208-8948-6D5F578584E2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1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60D3-DA76-4BFA-BE7B-01A0B304DE9C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8053-6DC2-4D58-AB60-865FCAF1EFB5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0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F43E-1D9A-4AFC-B5D7-803C1CFB80A2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9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078C-A8DC-4F3C-A0F2-1ECD3232B280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62AA-9E31-4BA5-9BF6-4BED24082AAE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3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C6D-86EE-4039-B744-BFE3BDC7A983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176-7D7B-46EF-9909-94D3BD562369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3744-9B01-45E4-BF9A-1A4525AF8C46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1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47D3-BC35-483A-B687-C190E312406A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15D4-E9EB-4934-B6E3-22AFA93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6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eidie.Hutchinson.@ccbc.edu" TargetMode="External"/><Relationship Id="rId2" Type="http://schemas.openxmlformats.org/officeDocument/2006/relationships/hyperlink" Target="mailto:carl.dennis.@ccbc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hyperlink" Target="mailto:walter.hayden@ccbc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Not on My Network, You Don’t!</a:t>
            </a:r>
            <a:br>
              <a:rPr lang="en-US" dirty="0" smtClean="0"/>
            </a:br>
            <a:r>
              <a:rPr lang="en-US" dirty="0" smtClean="0"/>
              <a:t>May I Try This?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824" y="3810000"/>
            <a:ext cx="7800975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Collaboration to Enhance</a:t>
            </a:r>
          </a:p>
          <a:p>
            <a:r>
              <a:rPr lang="en-US" sz="4100" dirty="0" smtClean="0"/>
              <a:t> IT Teaching/Learning Environment</a:t>
            </a:r>
          </a:p>
          <a:p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Session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ID: 3084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Tues May 28,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13, 2:15-3:00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Room 13A, Level 4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2400"/>
            <a:ext cx="74199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798637"/>
            <a:ext cx="6788944" cy="4525963"/>
          </a:xfrm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CCBC External Linux Server!! 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CCB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 Terabyte </a:t>
            </a:r>
            <a:r>
              <a:rPr lang="en-US" dirty="0"/>
              <a:t>External Hard </a:t>
            </a:r>
            <a:r>
              <a:rPr lang="en-US" dirty="0" smtClean="0"/>
              <a:t>Drive</a:t>
            </a:r>
            <a:endParaRPr lang="en-US" dirty="0"/>
          </a:p>
          <a:p>
            <a:r>
              <a:rPr lang="en-US" dirty="0"/>
              <a:t>Ubuntu 12.04.2 installed as the Operating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/>
              <a:t>Contains LAMP Stack</a:t>
            </a:r>
          </a:p>
          <a:p>
            <a:pPr lvl="1"/>
            <a:r>
              <a:rPr lang="en-US" dirty="0"/>
              <a:t>Linux (Operating System)</a:t>
            </a:r>
          </a:p>
          <a:p>
            <a:pPr lvl="1"/>
            <a:r>
              <a:rPr lang="en-US" dirty="0"/>
              <a:t>Apache  (Web Sever)</a:t>
            </a:r>
          </a:p>
          <a:p>
            <a:pPr lvl="1"/>
            <a:r>
              <a:rPr lang="en-US" dirty="0" err="1"/>
              <a:t>MySql</a:t>
            </a:r>
            <a:r>
              <a:rPr lang="en-US" dirty="0"/>
              <a:t> (Data Base)</a:t>
            </a:r>
          </a:p>
          <a:p>
            <a:pPr lvl="1"/>
            <a:r>
              <a:rPr lang="en-US" dirty="0"/>
              <a:t>PHP (Scripting Language of the Web)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CCBC External Linux Server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You Can Teach </a:t>
            </a:r>
            <a:r>
              <a:rPr lang="en-US" sz="3600" b="1" dirty="0" smtClean="0"/>
              <a:t>Networking/Internet Concepts!!!</a:t>
            </a:r>
            <a:endParaRPr lang="en-US" sz="3600" b="1" dirty="0"/>
          </a:p>
          <a:p>
            <a:pPr lvl="1"/>
            <a:r>
              <a:rPr lang="en-US" sz="3600" dirty="0"/>
              <a:t>Wireless Networks</a:t>
            </a:r>
          </a:p>
          <a:p>
            <a:pPr lvl="1"/>
            <a:r>
              <a:rPr lang="en-US" sz="3600" dirty="0"/>
              <a:t>Wired Networks</a:t>
            </a:r>
          </a:p>
          <a:p>
            <a:pPr lvl="1"/>
            <a:r>
              <a:rPr lang="en-US" sz="3600" dirty="0"/>
              <a:t>IP Addressing</a:t>
            </a:r>
          </a:p>
          <a:p>
            <a:pPr lvl="1"/>
            <a:r>
              <a:rPr lang="en-US" sz="3600" dirty="0"/>
              <a:t>MAC Address</a:t>
            </a:r>
          </a:p>
          <a:p>
            <a:pPr lvl="1"/>
            <a:r>
              <a:rPr lang="en-US" sz="3600" dirty="0" smtClean="0"/>
              <a:t>Admin verses User Accounts</a:t>
            </a:r>
            <a:endParaRPr lang="en-US" sz="3600" dirty="0"/>
          </a:p>
          <a:p>
            <a:pPr lvl="1"/>
            <a:r>
              <a:rPr lang="en-US" sz="3600" dirty="0"/>
              <a:t>Web </a:t>
            </a:r>
            <a:r>
              <a:rPr lang="en-US" sz="3600" dirty="0" smtClean="0"/>
              <a:t>Servers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CCBC External Linux Server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 Teaching/Learning Tool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648200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You Can Teach </a:t>
            </a:r>
            <a:r>
              <a:rPr lang="en-US" sz="3600" b="1" dirty="0" smtClean="0"/>
              <a:t>Real Web </a:t>
            </a:r>
            <a:r>
              <a:rPr lang="en-US" sz="3600" b="1" dirty="0" smtClean="0"/>
              <a:t>Application Development!!!</a:t>
            </a:r>
            <a:endParaRPr lang="en-US" sz="3600" b="1" dirty="0"/>
          </a:p>
          <a:p>
            <a:pPr lvl="1"/>
            <a:r>
              <a:rPr lang="en-US" sz="3600" dirty="0"/>
              <a:t>Client </a:t>
            </a:r>
            <a:r>
              <a:rPr lang="en-US" sz="3600" dirty="0" smtClean="0"/>
              <a:t>Applications</a:t>
            </a:r>
            <a:endParaRPr lang="en-US" sz="3600" dirty="0"/>
          </a:p>
          <a:p>
            <a:pPr lvl="1"/>
            <a:r>
              <a:rPr lang="en-US" sz="3600" dirty="0"/>
              <a:t>Server </a:t>
            </a:r>
            <a:r>
              <a:rPr lang="en-US" sz="3600" dirty="0" smtClean="0"/>
              <a:t>Applications</a:t>
            </a:r>
            <a:endParaRPr lang="en-US" sz="3600" dirty="0"/>
          </a:p>
          <a:p>
            <a:pPr lvl="1"/>
            <a:r>
              <a:rPr lang="en-US" sz="3600" dirty="0"/>
              <a:t>Necessary CGI for Connectivity Between Client and Server Apps</a:t>
            </a:r>
          </a:p>
          <a:p>
            <a:pPr lvl="1"/>
            <a:r>
              <a:rPr lang="en-US" sz="3600" dirty="0"/>
              <a:t>Use of Hyper Texts</a:t>
            </a:r>
          </a:p>
          <a:p>
            <a:pPr lvl="1"/>
            <a:r>
              <a:rPr lang="en-US" sz="3600" dirty="0" smtClean="0"/>
              <a:t>Databases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CCBC External Linux Server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 Teaching/Learning Tool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CISW101 Web Scripting Languages – Fall 2012</a:t>
            </a:r>
          </a:p>
        </p:txBody>
      </p:sp>
      <p:pic>
        <p:nvPicPr>
          <p:cNvPr id="5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2" y="1752600"/>
            <a:ext cx="3517900" cy="2133600"/>
          </a:xfr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3" y="4178300"/>
            <a:ext cx="3562107" cy="213360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752600"/>
            <a:ext cx="3669441" cy="213360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91000"/>
            <a:ext cx="3669441" cy="213360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55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CISW101 Web Scripting Languages – Fall 2012</a:t>
            </a:r>
          </a:p>
        </p:txBody>
      </p:sp>
      <p:pic>
        <p:nvPicPr>
          <p:cNvPr id="5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315200" cy="4343400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37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Increase in </a:t>
            </a:r>
            <a:r>
              <a:rPr lang="en-US" b="1" dirty="0" smtClean="0"/>
              <a:t>Students’ </a:t>
            </a:r>
            <a:r>
              <a:rPr lang="en-US" b="1" dirty="0" smtClean="0"/>
              <a:t>Success </a:t>
            </a:r>
            <a:r>
              <a:rPr lang="en-US" b="1" dirty="0" smtClean="0"/>
              <a:t>Rate:</a:t>
            </a:r>
            <a:endParaRPr lang="en-US" b="1" dirty="0" smtClean="0"/>
          </a:p>
          <a:p>
            <a:pPr lvl="1"/>
            <a:r>
              <a:rPr lang="en-US" dirty="0" smtClean="0"/>
              <a:t>Fall 2012: 85.74</a:t>
            </a:r>
          </a:p>
          <a:p>
            <a:pPr lvl="1"/>
            <a:r>
              <a:rPr lang="en-US" dirty="0"/>
              <a:t>Fall </a:t>
            </a:r>
            <a:r>
              <a:rPr lang="en-US" dirty="0" smtClean="0"/>
              <a:t>2011: 47.05</a:t>
            </a:r>
            <a:endParaRPr lang="en-US" dirty="0"/>
          </a:p>
          <a:p>
            <a:pPr lvl="1"/>
            <a:r>
              <a:rPr lang="en-US" dirty="0"/>
              <a:t>Fall </a:t>
            </a:r>
            <a:r>
              <a:rPr lang="en-US" dirty="0" smtClean="0"/>
              <a:t>2010: 68.22</a:t>
            </a:r>
          </a:p>
          <a:p>
            <a:r>
              <a:rPr lang="en-US" b="1" dirty="0" smtClean="0"/>
              <a:t>More Perfect Attendance:</a:t>
            </a:r>
          </a:p>
          <a:p>
            <a:pPr lvl="1"/>
            <a:r>
              <a:rPr lang="en-US" dirty="0" smtClean="0"/>
              <a:t>Fall 2012: 78.57%  </a:t>
            </a:r>
          </a:p>
          <a:p>
            <a:pPr lvl="1"/>
            <a:r>
              <a:rPr lang="en-US" dirty="0" smtClean="0"/>
              <a:t>Fall 2011: 35.29%</a:t>
            </a:r>
          </a:p>
          <a:p>
            <a:pPr lvl="1"/>
            <a:r>
              <a:rPr lang="en-US" dirty="0" smtClean="0"/>
              <a:t>Fall 2010: 31.57%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CISW101 Web Scripting Languages - Fall 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Researched to Find Solutions for Linux Configuration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Students Researched and </a:t>
            </a:r>
            <a:r>
              <a:rPr lang="en-US" dirty="0" smtClean="0"/>
              <a:t>Found </a:t>
            </a:r>
            <a:r>
              <a:rPr lang="en-US" dirty="0" smtClean="0"/>
              <a:t>Online Tutorial and Reference Websites for HTML, JavaScript, PHP</a:t>
            </a:r>
            <a:endParaRPr lang="en-US" dirty="0"/>
          </a:p>
          <a:p>
            <a:r>
              <a:rPr lang="en-US" dirty="0"/>
              <a:t>More Advance Topics Were Taught in the Class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CISW101 Web Scripting Languages - Fall 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CCBC Wireless Network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at NISOD</a:t>
            </a:r>
          </a:p>
        </p:txBody>
      </p:sp>
      <p:pic>
        <p:nvPicPr>
          <p:cNvPr id="7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810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heidie.hutchinson\AppData\Local\Microsoft\Windows\Temporary Internet Files\Content.IE5\GPPW6C0T\MC900285472[2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5867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192.168.1.3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2667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192.168.1.2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1595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192.168.1.4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5405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192.168.1.5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9" name="Picture 5" descr="VPN Rou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64532"/>
            <a:ext cx="1524000" cy="131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86200" y="4110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192.168.1.1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262729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ccbcnisod</a:t>
            </a:r>
            <a:endParaRPr lang="en-US" sz="2800" b="1" dirty="0"/>
          </a:p>
          <a:p>
            <a:pPr algn="ctr"/>
            <a:r>
              <a:rPr lang="en-US" sz="2800" b="1" dirty="0" smtClean="0"/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24400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CCBC Wireless Network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at NISOD</a:t>
            </a:r>
          </a:p>
        </p:txBody>
      </p:sp>
      <p:pic>
        <p:nvPicPr>
          <p:cNvPr id="8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810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05800" cy="457200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50292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Founded in 1967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Center Township Campus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Aviation Sciences Center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Casino Training Center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Serves the 54 communities, 13 school districts, and  173,000 residents of Beaver County, Pennsylvania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Sponsored by the Board of Beaver County Commissioners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CCBCAer-046L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267200" cy="5105400"/>
          </a:xfr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2" descr="CCB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2400"/>
            <a:ext cx="784860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Hillary Shames: </a:t>
            </a:r>
            <a:r>
              <a:rPr lang="en-US" b="1" dirty="0" smtClean="0"/>
              <a:t>192.168.1.2</a:t>
            </a:r>
            <a:endParaRPr lang="en-US" dirty="0" smtClean="0"/>
          </a:p>
          <a:p>
            <a:pPr lvl="1"/>
            <a:r>
              <a:rPr lang="en-US" dirty="0" smtClean="0"/>
              <a:t>Phi </a:t>
            </a:r>
            <a:r>
              <a:rPr lang="en-US" dirty="0" smtClean="0"/>
              <a:t>Calculator, </a:t>
            </a:r>
            <a:r>
              <a:rPr lang="en-US" dirty="0" smtClean="0"/>
              <a:t>Tiger, Rock/Paper/Scissors Game, Server Information (HTML 5, JavaScript, PHP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Chris  </a:t>
            </a:r>
            <a:r>
              <a:rPr lang="en-US" dirty="0" err="1"/>
              <a:t>Knouff</a:t>
            </a:r>
            <a:r>
              <a:rPr lang="en-US" dirty="0"/>
              <a:t> : </a:t>
            </a:r>
            <a:r>
              <a:rPr lang="en-US" b="1" dirty="0"/>
              <a:t>192.168.1.2</a:t>
            </a:r>
            <a:endParaRPr lang="en-US" dirty="0"/>
          </a:p>
          <a:p>
            <a:pPr lvl="1"/>
            <a:r>
              <a:rPr lang="en-US" dirty="0"/>
              <a:t>Age Comparison  (Client/Server – PHP)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Gary Cole: </a:t>
            </a:r>
            <a:r>
              <a:rPr lang="en-US" b="1" dirty="0" smtClean="0"/>
              <a:t>192.168.1.3</a:t>
            </a:r>
            <a:endParaRPr lang="en-US" dirty="0" smtClean="0"/>
          </a:p>
          <a:p>
            <a:pPr lvl="1"/>
            <a:r>
              <a:rPr lang="en-US" dirty="0" smtClean="0"/>
              <a:t>Number Guessing Game (JavaScript)</a:t>
            </a:r>
          </a:p>
          <a:p>
            <a:endParaRPr lang="en-US" dirty="0" smtClean="0"/>
          </a:p>
          <a:p>
            <a:r>
              <a:rPr lang="en-US" dirty="0" smtClean="0"/>
              <a:t>Michael </a:t>
            </a:r>
            <a:r>
              <a:rPr lang="en-US" dirty="0" err="1" smtClean="0"/>
              <a:t>Hertweck</a:t>
            </a:r>
            <a:r>
              <a:rPr lang="en-US" dirty="0" smtClean="0"/>
              <a:t> : </a:t>
            </a:r>
            <a:r>
              <a:rPr lang="en-US" b="1" dirty="0" smtClean="0"/>
              <a:t>192.168.1.4</a:t>
            </a:r>
            <a:endParaRPr lang="en-US" dirty="0" smtClean="0"/>
          </a:p>
          <a:p>
            <a:pPr lvl="1"/>
            <a:r>
              <a:rPr lang="en-US" dirty="0" smtClean="0"/>
              <a:t>Shopping List  (Client/Server - PHP)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6629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CISW101 </a:t>
            </a:r>
            <a:r>
              <a:rPr lang="en-US" sz="3600" dirty="0">
                <a:solidFill>
                  <a:schemeClr val="bg1"/>
                </a:solidFill>
              </a:rPr>
              <a:t>Web Scripting </a:t>
            </a:r>
            <a:r>
              <a:rPr lang="en-US" sz="3600" dirty="0" smtClean="0">
                <a:solidFill>
                  <a:schemeClr val="bg1"/>
                </a:solidFill>
              </a:rPr>
              <a:t>Languages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Students’ Final </a:t>
            </a:r>
            <a:r>
              <a:rPr lang="en-US" sz="3600" dirty="0">
                <a:solidFill>
                  <a:schemeClr val="bg1"/>
                </a:solidFill>
              </a:rPr>
              <a:t>Projects</a:t>
            </a:r>
          </a:p>
        </p:txBody>
      </p:sp>
      <p:pic>
        <p:nvPicPr>
          <p:cNvPr id="7" name="Picture 2" descr="CCB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810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New Web Programming Curriculum Highlights</a:t>
            </a:r>
          </a:p>
          <a:p>
            <a:r>
              <a:rPr lang="en-US" dirty="0" smtClean="0"/>
              <a:t>Web </a:t>
            </a:r>
            <a:r>
              <a:rPr lang="en-US" dirty="0"/>
              <a:t>Programming curriculum provides students with theoretical and hands-on experience </a:t>
            </a:r>
            <a:r>
              <a:rPr lang="en-US" dirty="0" smtClean="0"/>
              <a:t>in: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A</a:t>
            </a:r>
            <a:r>
              <a:rPr lang="en-US" dirty="0" smtClean="0"/>
              <a:t>pplication </a:t>
            </a:r>
            <a:r>
              <a:rPr lang="en-US" dirty="0" smtClean="0"/>
              <a:t>Tools</a:t>
            </a:r>
            <a:endParaRPr lang="en-US" dirty="0" smtClean="0"/>
          </a:p>
          <a:p>
            <a:pPr lvl="1"/>
            <a:r>
              <a:rPr lang="en-US" dirty="0" smtClean="0"/>
              <a:t>Web </a:t>
            </a:r>
            <a:r>
              <a:rPr lang="en-US" dirty="0"/>
              <a:t>P</a:t>
            </a:r>
            <a:r>
              <a:rPr lang="en-US" dirty="0" smtClean="0"/>
              <a:t>rogramming </a:t>
            </a:r>
            <a:r>
              <a:rPr lang="en-US" dirty="0" smtClean="0"/>
              <a:t>Languages </a:t>
            </a:r>
            <a:endParaRPr lang="en-US" dirty="0" smtClean="0"/>
          </a:p>
          <a:p>
            <a:pPr lvl="1"/>
            <a:r>
              <a:rPr lang="en-US" dirty="0" smtClean="0"/>
              <a:t>Database Management </a:t>
            </a:r>
            <a:r>
              <a:rPr lang="en-US" dirty="0" smtClean="0"/>
              <a:t>Systems </a:t>
            </a:r>
            <a:endParaRPr lang="en-US" dirty="0" smtClean="0"/>
          </a:p>
          <a:p>
            <a:pPr lvl="1"/>
            <a:r>
              <a:rPr lang="en-US" dirty="0" smtClean="0"/>
              <a:t>Website Design and </a:t>
            </a:r>
            <a:r>
              <a:rPr lang="en-US" dirty="0" smtClean="0"/>
              <a:t>Development</a:t>
            </a:r>
            <a:endParaRPr lang="en-US" dirty="0" smtClean="0"/>
          </a:p>
          <a:p>
            <a:pPr lvl="1"/>
            <a:r>
              <a:rPr lang="en-US" dirty="0" smtClean="0"/>
              <a:t>E-Commerce Applications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Revised Web Programming Curriculum 2013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First Semester</a:t>
            </a:r>
          </a:p>
          <a:p>
            <a:r>
              <a:rPr lang="en-US" dirty="0" smtClean="0"/>
              <a:t>CIST100  Intro to IT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CISW101  Web Scripting Languages</a:t>
            </a:r>
          </a:p>
          <a:p>
            <a:r>
              <a:rPr lang="en-US" dirty="0" smtClean="0"/>
              <a:t>CIST160  Visual Basic</a:t>
            </a:r>
          </a:p>
          <a:p>
            <a:r>
              <a:rPr lang="en-US" dirty="0" smtClean="0"/>
              <a:t>VISC115  Digital Imaging</a:t>
            </a:r>
          </a:p>
          <a:p>
            <a:r>
              <a:rPr lang="en-US" dirty="0"/>
              <a:t>WRIT101 </a:t>
            </a:r>
            <a:r>
              <a:rPr lang="en-US" dirty="0" smtClean="0"/>
              <a:t> English Comp </a:t>
            </a:r>
            <a:r>
              <a:rPr lang="en-US" dirty="0"/>
              <a:t>I</a:t>
            </a:r>
            <a:endParaRPr lang="en-US" dirty="0" smtClean="0"/>
          </a:p>
          <a:p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Second Semester</a:t>
            </a:r>
          </a:p>
          <a:p>
            <a:r>
              <a:rPr lang="en-US" dirty="0" smtClean="0"/>
              <a:t>CISN200  Client OS</a:t>
            </a:r>
          </a:p>
          <a:p>
            <a:r>
              <a:rPr lang="en-US" dirty="0" smtClean="0"/>
              <a:t>CIST106   Software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Productivity Tools</a:t>
            </a:r>
          </a:p>
          <a:p>
            <a:r>
              <a:rPr lang="en-US" dirty="0" smtClean="0"/>
              <a:t>CISW205  Program in C#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CISW206  Web Data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Connectivity using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ASP and PHP</a:t>
            </a:r>
          </a:p>
          <a:p>
            <a:r>
              <a:rPr lang="en-US" dirty="0"/>
              <a:t>LITR210  Concepts of </a:t>
            </a:r>
            <a:r>
              <a:rPr lang="en-US" dirty="0" smtClean="0"/>
              <a:t>Lit</a:t>
            </a:r>
          </a:p>
          <a:p>
            <a:pPr marL="0" indent="0">
              <a:buNone/>
            </a:pPr>
            <a:r>
              <a:rPr lang="en-US" dirty="0" smtClean="0"/>
              <a:t>     Or WRIT103 Writing for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Business and Tech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810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Revised Web Programming Curriculum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100" b="1" dirty="0" smtClean="0">
                <a:solidFill>
                  <a:schemeClr val="accent6">
                    <a:lumMod val="75000"/>
                  </a:schemeClr>
                </a:solidFill>
              </a:rPr>
              <a:t>Third Semester</a:t>
            </a:r>
          </a:p>
          <a:p>
            <a:r>
              <a:rPr lang="en-US" sz="3400" dirty="0"/>
              <a:t>CISN205  </a:t>
            </a:r>
            <a:r>
              <a:rPr lang="en-US" sz="3400" dirty="0" smtClean="0"/>
              <a:t>Server OS</a:t>
            </a:r>
          </a:p>
          <a:p>
            <a:pPr marL="0" indent="0">
              <a:buNone/>
            </a:pPr>
            <a:r>
              <a:rPr lang="en-US" sz="3400" dirty="0" smtClean="0"/>
              <a:t>          Or</a:t>
            </a:r>
          </a:p>
          <a:p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CISN203  Linux OS</a:t>
            </a:r>
          </a:p>
          <a:p>
            <a:r>
              <a:rPr lang="en-US" sz="3400" dirty="0" smtClean="0"/>
              <a:t>CIST170  Website</a:t>
            </a:r>
          </a:p>
          <a:p>
            <a:pPr marL="0" indent="0">
              <a:buNone/>
            </a:pPr>
            <a:r>
              <a:rPr lang="en-US" sz="3400" dirty="0" smtClean="0"/>
              <a:t>            Development</a:t>
            </a:r>
          </a:p>
          <a:p>
            <a:r>
              <a:rPr lang="en-US" sz="3400" dirty="0" smtClean="0"/>
              <a:t>CISW201  Java I</a:t>
            </a:r>
          </a:p>
          <a:p>
            <a:r>
              <a:rPr lang="en-US" sz="3400" dirty="0" smtClean="0"/>
              <a:t>MATH110  Business Math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Or  Science Elective</a:t>
            </a:r>
          </a:p>
          <a:p>
            <a:r>
              <a:rPr lang="en-US" sz="3400" dirty="0" smtClean="0"/>
              <a:t>CISW214  Database: SQL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and Crystal Report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Fourth Semester</a:t>
            </a:r>
          </a:p>
          <a:p>
            <a:r>
              <a:rPr lang="en-US" sz="3400" dirty="0" smtClean="0"/>
              <a:t>CISW217  Mobile  App.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 Development</a:t>
            </a:r>
          </a:p>
          <a:p>
            <a:r>
              <a:rPr lang="en-US" sz="3400" dirty="0" smtClean="0"/>
              <a:t>CISW202   Java II</a:t>
            </a:r>
          </a:p>
          <a:p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CISW210  E-Commerce Applications</a:t>
            </a:r>
          </a:p>
          <a:p>
            <a:r>
              <a:rPr lang="en-US" sz="3400" dirty="0" smtClean="0"/>
              <a:t>SOCI101  Principles of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Sociology</a:t>
            </a:r>
          </a:p>
          <a:p>
            <a:pPr marL="0" indent="0">
              <a:buNone/>
            </a:pPr>
            <a:r>
              <a:rPr lang="en-US" sz="3400" dirty="0" smtClean="0"/>
              <a:t>    Or PSYC101  General Psych </a:t>
            </a:r>
          </a:p>
          <a:p>
            <a:r>
              <a:rPr lang="en-US" sz="3400" dirty="0" smtClean="0"/>
              <a:t>CIST260  Internship</a:t>
            </a:r>
            <a:endParaRPr lang="en-US" sz="3400" dirty="0"/>
          </a:p>
          <a:p>
            <a:pPr marL="0" indent="0">
              <a:buNone/>
            </a:pPr>
            <a:r>
              <a:rPr lang="en-US" sz="3400" dirty="0" smtClean="0"/>
              <a:t>     Or VISC122  Web Design </a:t>
            </a:r>
          </a:p>
        </p:txBody>
      </p:sp>
      <p:pic>
        <p:nvPicPr>
          <p:cNvPr id="10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810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Revised Web Programming Curriculum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Web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Programming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Degree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Web Programming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Certificate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Visual Communications: Web Design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Degree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Visual Communications: Web Design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Certificate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Networking Degree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Networking Certificate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Cyber Security Degree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Computer Support Specialist Certificate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Linux Server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Benefited Curricula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810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4343400" cy="5334000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2600" dirty="0"/>
          </a:p>
          <a:p>
            <a:pPr algn="l"/>
            <a:r>
              <a:rPr lang="en-US" sz="2600" b="1" dirty="0" smtClean="0"/>
              <a:t>Carl Dennis</a:t>
            </a:r>
          </a:p>
          <a:p>
            <a:pPr algn="l"/>
            <a:r>
              <a:rPr lang="en-US" sz="2600" b="1" dirty="0" smtClean="0"/>
              <a:t>Assistant Professor</a:t>
            </a:r>
            <a:endParaRPr lang="en-US" sz="2600" b="1" dirty="0"/>
          </a:p>
          <a:p>
            <a:pPr algn="l"/>
            <a:r>
              <a:rPr lang="en-US" sz="2600" b="1" dirty="0" smtClean="0"/>
              <a:t>CIS/Telecom: Cyber Security</a:t>
            </a:r>
          </a:p>
          <a:p>
            <a:pPr algn="l"/>
            <a:r>
              <a:rPr lang="en-US" sz="2600" b="1" dirty="0" smtClean="0"/>
              <a:t>724-480-3550</a:t>
            </a:r>
          </a:p>
          <a:p>
            <a:pPr algn="l"/>
            <a:r>
              <a:rPr lang="en-US" sz="2600" b="1" dirty="0" smtClean="0">
                <a:hlinkClick r:id="rId2"/>
              </a:rPr>
              <a:t>carl.dennis@ccbc.edu</a:t>
            </a:r>
            <a:endParaRPr lang="en-US" sz="2600" b="1" dirty="0" smtClean="0"/>
          </a:p>
          <a:p>
            <a:pPr algn="l"/>
            <a:endParaRPr lang="en-US" sz="2600" b="1" dirty="0" smtClean="0"/>
          </a:p>
          <a:p>
            <a:pPr algn="l"/>
            <a:r>
              <a:rPr lang="en-US" sz="2600" b="1" dirty="0" err="1" smtClean="0"/>
              <a:t>Heidie</a:t>
            </a:r>
            <a:r>
              <a:rPr lang="en-US" sz="2600" b="1" dirty="0" smtClean="0"/>
              <a:t> G. Hutchinson</a:t>
            </a:r>
            <a:endParaRPr lang="en-US" sz="2600" b="1" dirty="0"/>
          </a:p>
          <a:p>
            <a:pPr algn="l"/>
            <a:r>
              <a:rPr lang="en-US" sz="2600" b="1" dirty="0" smtClean="0"/>
              <a:t>Associate </a:t>
            </a:r>
            <a:r>
              <a:rPr lang="en-US" sz="2600" b="1" dirty="0"/>
              <a:t>Professor</a:t>
            </a:r>
          </a:p>
          <a:p>
            <a:pPr algn="l"/>
            <a:r>
              <a:rPr lang="en-US" sz="2600" b="1" dirty="0"/>
              <a:t>CIS/Telecom: </a:t>
            </a:r>
            <a:r>
              <a:rPr lang="en-US" sz="2600" b="1" dirty="0" smtClean="0"/>
              <a:t>Web Programming</a:t>
            </a:r>
            <a:endParaRPr lang="en-US" sz="2600" b="1" dirty="0"/>
          </a:p>
          <a:p>
            <a:pPr algn="l"/>
            <a:r>
              <a:rPr lang="en-US" sz="2600" b="1" dirty="0" smtClean="0"/>
              <a:t>724-480-3547</a:t>
            </a:r>
            <a:endParaRPr lang="en-US" sz="2600" b="1" dirty="0"/>
          </a:p>
          <a:p>
            <a:pPr algn="l"/>
            <a:r>
              <a:rPr lang="en-US" sz="2600" b="1" dirty="0" smtClean="0">
                <a:hlinkClick r:id="rId3"/>
              </a:rPr>
              <a:t>heidie.Hutchinson.@</a:t>
            </a:r>
            <a:r>
              <a:rPr lang="en-US" sz="2600" b="1" dirty="0">
                <a:hlinkClick r:id="rId3"/>
              </a:rPr>
              <a:t>ccbc.edu</a:t>
            </a:r>
            <a:endParaRPr lang="en-US" sz="2600" b="1" dirty="0"/>
          </a:p>
          <a:p>
            <a:pPr algn="l"/>
            <a:endParaRPr lang="en-US" sz="2600" b="1" dirty="0" smtClean="0"/>
          </a:p>
          <a:p>
            <a:pPr algn="l"/>
            <a:r>
              <a:rPr lang="en-US" sz="2600" b="1" dirty="0" smtClean="0"/>
              <a:t>Walter </a:t>
            </a:r>
            <a:r>
              <a:rPr lang="en-US" sz="2600" b="1" dirty="0" err="1" smtClean="0"/>
              <a:t>Lukhaup</a:t>
            </a:r>
            <a:endParaRPr lang="en-US" sz="2600" b="1" dirty="0" smtClean="0"/>
          </a:p>
          <a:p>
            <a:pPr algn="l"/>
            <a:r>
              <a:rPr lang="en-US" sz="2600" b="1" dirty="0" smtClean="0"/>
              <a:t>Vice President Information Technology</a:t>
            </a:r>
          </a:p>
          <a:p>
            <a:pPr algn="l"/>
            <a:r>
              <a:rPr lang="en-US" sz="2600" b="1" dirty="0" smtClean="0"/>
              <a:t>724-480-3376</a:t>
            </a:r>
          </a:p>
          <a:p>
            <a:pPr algn="l"/>
            <a:r>
              <a:rPr lang="en-US" sz="2600" b="1" dirty="0" smtClean="0">
                <a:hlinkClick r:id="rId4"/>
              </a:rPr>
              <a:t>walter.lukhaup@ccbc.edu</a:t>
            </a:r>
            <a:endParaRPr lang="en-US" b="1" dirty="0" smtClean="0"/>
          </a:p>
          <a:p>
            <a:pPr algn="l"/>
            <a:endParaRPr lang="en-US" dirty="0" smtClean="0"/>
          </a:p>
        </p:txBody>
      </p:sp>
      <p:pic>
        <p:nvPicPr>
          <p:cNvPr id="6" name="Content Placeholder 16" descr="LibraryBrid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524000"/>
            <a:ext cx="4267200" cy="525780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Presenters’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Contact Information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CB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810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Presenters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Carl Dennis</a:t>
            </a:r>
            <a:br>
              <a:rPr lang="en-US" sz="4000" dirty="0" smtClean="0"/>
            </a:br>
            <a:r>
              <a:rPr lang="en-US" sz="4000" dirty="0" err="1" smtClean="0"/>
              <a:t>Heidie</a:t>
            </a:r>
            <a:r>
              <a:rPr lang="en-US" sz="4000" dirty="0" smtClean="0"/>
              <a:t> </a:t>
            </a:r>
            <a:r>
              <a:rPr lang="en-US" sz="4000" dirty="0" err="1" smtClean="0"/>
              <a:t>Ganjineh</a:t>
            </a:r>
            <a:r>
              <a:rPr lang="en-US" sz="4000" dirty="0" smtClean="0"/>
              <a:t> Hutchinson</a:t>
            </a:r>
            <a:br>
              <a:rPr lang="en-US" sz="4000" dirty="0" smtClean="0"/>
            </a:br>
            <a:r>
              <a:rPr lang="en-US" sz="4000" dirty="0" smtClean="0"/>
              <a:t>Walter </a:t>
            </a:r>
            <a:r>
              <a:rPr lang="en-US" sz="4000" dirty="0" err="1" smtClean="0"/>
              <a:t>Lukhaup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19200"/>
          </a:xfrm>
        </p:spPr>
        <p:txBody>
          <a:bodyPr/>
          <a:lstStyle/>
          <a:p>
            <a:r>
              <a:rPr lang="en-US" dirty="0" smtClean="0"/>
              <a:t>Community College of Beaver County</a:t>
            </a:r>
          </a:p>
          <a:p>
            <a:r>
              <a:rPr lang="en-US" dirty="0" smtClean="0"/>
              <a:t>IT Faculty and IT Vice President </a:t>
            </a:r>
          </a:p>
        </p:txBody>
      </p:sp>
      <p:pic>
        <p:nvPicPr>
          <p:cNvPr id="5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2400"/>
            <a:ext cx="784860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Cyber Security: Carl – Assistant Professor</a:t>
            </a:r>
            <a:endParaRPr lang="en-US" sz="2900" dirty="0">
              <a:solidFill>
                <a:schemeClr val="accent6">
                  <a:lumMod val="75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sz="2900" dirty="0"/>
              <a:t>Cloud Computing, </a:t>
            </a:r>
            <a:r>
              <a:rPr lang="en-US" sz="2900" dirty="0" smtClean="0"/>
              <a:t>Virtualization</a:t>
            </a:r>
          </a:p>
          <a:p>
            <a:pPr marL="1371600" lvl="3" indent="0">
              <a:buNone/>
            </a:pPr>
            <a:endParaRPr lang="en-US" sz="29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Web Programming: </a:t>
            </a:r>
            <a:r>
              <a:rPr lang="en-US" sz="2900" dirty="0" err="1" smtClean="0">
                <a:solidFill>
                  <a:schemeClr val="accent6">
                    <a:lumMod val="75000"/>
                  </a:schemeClr>
                </a:solidFill>
              </a:rPr>
              <a:t>Heidie</a:t>
            </a:r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 – Associate Professor</a:t>
            </a:r>
          </a:p>
          <a:p>
            <a:pPr lvl="3">
              <a:buFont typeface="Arial" pitchFamily="34" charset="0"/>
              <a:buChar char="•"/>
            </a:pPr>
            <a:r>
              <a:rPr lang="en-US" sz="2900" dirty="0" smtClean="0"/>
              <a:t>Visual Programming, Web Programming</a:t>
            </a:r>
          </a:p>
          <a:p>
            <a:pPr marL="1371600" lvl="3" indent="0">
              <a:buNone/>
            </a:pPr>
            <a:endParaRPr lang="en-US" sz="2900" dirty="0" smtClean="0"/>
          </a:p>
          <a:p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Campus Technology: Walter – VP IT</a:t>
            </a:r>
            <a:endParaRPr lang="en-US" sz="2900" dirty="0" smtClean="0"/>
          </a:p>
          <a:p>
            <a:pPr lvl="3">
              <a:buFont typeface="Arial" pitchFamily="34" charset="0"/>
              <a:buChar char="•"/>
            </a:pPr>
            <a:r>
              <a:rPr lang="en-US" sz="2900" dirty="0"/>
              <a:t>Infrastructure, Hardware/Software </a:t>
            </a:r>
          </a:p>
          <a:p>
            <a:pPr lvl="3">
              <a:buFont typeface="Arial" pitchFamily="34" charset="0"/>
              <a:buChar char="•"/>
            </a:pPr>
            <a:endParaRPr lang="en-US" sz="2800" dirty="0" smtClean="0"/>
          </a:p>
          <a:p>
            <a:pPr lvl="3">
              <a:buFont typeface="Arial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2400"/>
            <a:ext cx="784860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Not on My Network, You Don’t!</a:t>
            </a:r>
            <a:br>
              <a:rPr lang="en-US" b="1" dirty="0"/>
            </a:br>
            <a:r>
              <a:rPr lang="en-US" b="1" dirty="0"/>
              <a:t>May I Try This</a:t>
            </a:r>
            <a:r>
              <a:rPr lang="en-US" b="1" dirty="0" smtClean="0"/>
              <a:t>?</a:t>
            </a:r>
          </a:p>
          <a:p>
            <a:r>
              <a:rPr lang="en-US" dirty="0"/>
              <a:t>Challenges Teaching IT Courses </a:t>
            </a:r>
            <a:endParaRPr lang="en-US" dirty="0" smtClean="0"/>
          </a:p>
          <a:p>
            <a:r>
              <a:rPr lang="en-US" dirty="0" smtClean="0"/>
              <a:t>Look for Solution</a:t>
            </a:r>
          </a:p>
          <a:p>
            <a:r>
              <a:rPr lang="en-US" dirty="0" smtClean="0"/>
              <a:t>Cooperation/Collaboration </a:t>
            </a:r>
            <a:r>
              <a:rPr lang="en-US" dirty="0" smtClean="0"/>
              <a:t>to Develop</a:t>
            </a:r>
            <a:r>
              <a:rPr lang="en-US" dirty="0" smtClean="0"/>
              <a:t> </a:t>
            </a:r>
            <a:r>
              <a:rPr lang="en-US" dirty="0" smtClean="0"/>
              <a:t>a Realistic </a:t>
            </a:r>
            <a:r>
              <a:rPr lang="en-US" dirty="0" smtClean="0"/>
              <a:t>Solution</a:t>
            </a:r>
            <a:endParaRPr lang="en-US" dirty="0" smtClean="0"/>
          </a:p>
          <a:p>
            <a:r>
              <a:rPr lang="en-US" dirty="0" smtClean="0"/>
              <a:t>Implementation of</a:t>
            </a:r>
            <a:r>
              <a:rPr lang="en-US" dirty="0" smtClean="0"/>
              <a:t> </a:t>
            </a:r>
            <a:r>
              <a:rPr lang="en-US" dirty="0" smtClean="0"/>
              <a:t>the Solution</a:t>
            </a:r>
          </a:p>
          <a:p>
            <a:r>
              <a:rPr lang="en-US" dirty="0" smtClean="0"/>
              <a:t>Evaluation of the Solution</a:t>
            </a:r>
          </a:p>
          <a:p>
            <a:pPr lvl="1"/>
            <a:r>
              <a:rPr lang="en-US" dirty="0" smtClean="0"/>
              <a:t>Increase in Students’ Interest</a:t>
            </a:r>
            <a:endParaRPr lang="en-US" dirty="0" smtClean="0"/>
          </a:p>
          <a:p>
            <a:pPr lvl="1"/>
            <a:r>
              <a:rPr lang="en-US" dirty="0" smtClean="0"/>
              <a:t>Demonstrate Students’ Projects</a:t>
            </a:r>
          </a:p>
          <a:p>
            <a:r>
              <a:rPr lang="en-US" dirty="0" smtClean="0"/>
              <a:t>Impact of the Solution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2400"/>
            <a:ext cx="74199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Teaching IT Courses:</a:t>
            </a:r>
          </a:p>
          <a:p>
            <a:pPr lvl="1"/>
            <a:r>
              <a:rPr lang="en-US" dirty="0" smtClean="0"/>
              <a:t>No Windows Server Labs</a:t>
            </a:r>
          </a:p>
          <a:p>
            <a:pPr lvl="1"/>
            <a:r>
              <a:rPr lang="en-US" dirty="0" smtClean="0"/>
              <a:t>No Unix/Linux Server Labs</a:t>
            </a:r>
          </a:p>
          <a:p>
            <a:pPr lvl="1"/>
            <a:r>
              <a:rPr lang="en-US" dirty="0"/>
              <a:t>No Dedicated </a:t>
            </a:r>
            <a:r>
              <a:rPr lang="en-US" dirty="0" smtClean="0"/>
              <a:t>Lab(s) for Web Programming</a:t>
            </a:r>
          </a:p>
          <a:p>
            <a:pPr lvl="1"/>
            <a:r>
              <a:rPr lang="en-US" dirty="0" smtClean="0"/>
              <a:t>Deep Freeze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 Programming Curriculum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2006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2011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CB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the Options?  </a:t>
            </a:r>
          </a:p>
          <a:p>
            <a:pPr lvl="1"/>
            <a:r>
              <a:rPr lang="en-US" dirty="0" smtClean="0"/>
              <a:t>Look </a:t>
            </a:r>
            <a:r>
              <a:rPr lang="en-US" dirty="0"/>
              <a:t>for Free </a:t>
            </a:r>
            <a:r>
              <a:rPr lang="en-US" dirty="0" smtClean="0"/>
              <a:t>Websites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Problems with Free Website:</a:t>
            </a:r>
          </a:p>
          <a:p>
            <a:pPr lvl="1"/>
            <a:r>
              <a:rPr lang="en-US" dirty="0"/>
              <a:t>Lots of Popup Ads</a:t>
            </a:r>
          </a:p>
          <a:p>
            <a:pPr lvl="1"/>
            <a:r>
              <a:rPr lang="en-US" dirty="0"/>
              <a:t>Not Reliable</a:t>
            </a:r>
          </a:p>
          <a:p>
            <a:pPr lvl="2"/>
            <a:r>
              <a:rPr lang="en-US" sz="2600" dirty="0"/>
              <a:t>Every Day Chance of Going Out of Business</a:t>
            </a:r>
          </a:p>
          <a:p>
            <a:pPr lvl="2"/>
            <a:r>
              <a:rPr lang="en-US" sz="2600" dirty="0"/>
              <a:t>Loss of </a:t>
            </a:r>
            <a:r>
              <a:rPr lang="en-US" sz="2600" dirty="0" smtClean="0"/>
              <a:t>Data</a:t>
            </a:r>
            <a:endParaRPr lang="en-US" sz="2600" dirty="0"/>
          </a:p>
          <a:p>
            <a:pPr lvl="2"/>
            <a:r>
              <a:rPr lang="en-US" sz="2600" dirty="0"/>
              <a:t>Loss of </a:t>
            </a:r>
            <a:r>
              <a:rPr lang="en-US" sz="2600" dirty="0" smtClean="0"/>
              <a:t>Code</a:t>
            </a:r>
            <a:endParaRPr lang="en-US" sz="2600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 Programming Curriculum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2006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2011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for </a:t>
            </a:r>
            <a:r>
              <a:rPr lang="en-US" dirty="0" smtClean="0"/>
              <a:t>a Realistic </a:t>
            </a:r>
            <a:r>
              <a:rPr lang="en-US" dirty="0" smtClean="0"/>
              <a:t>Solution </a:t>
            </a:r>
          </a:p>
          <a:p>
            <a:pPr lvl="1"/>
            <a:r>
              <a:rPr lang="en-US" dirty="0" smtClean="0"/>
              <a:t>Talk to other IT Faculty Directly and Ask for Help</a:t>
            </a:r>
          </a:p>
          <a:p>
            <a:pPr lvl="1"/>
            <a:r>
              <a:rPr lang="en-US" dirty="0" smtClean="0"/>
              <a:t>Talk to the New VP for IT and Ask for Help</a:t>
            </a:r>
          </a:p>
          <a:p>
            <a:pPr lvl="1"/>
            <a:r>
              <a:rPr lang="en-US" dirty="0" smtClean="0"/>
              <a:t>Talk to Web Programming Advisory Committee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 Programming Curriculum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Amazing!!!</a:t>
            </a:r>
            <a:endParaRPr lang="en-US" dirty="0"/>
          </a:p>
          <a:p>
            <a:pPr lvl="1"/>
            <a:r>
              <a:rPr lang="en-US" dirty="0" smtClean="0"/>
              <a:t>The VP for IT is Actually Interested in the Classroom Technology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Web Programming Advisory Committee </a:t>
            </a:r>
            <a:r>
              <a:rPr lang="en-US" dirty="0" smtClean="0"/>
              <a:t>Member Recommends  </a:t>
            </a:r>
            <a:r>
              <a:rPr lang="en-US" dirty="0" smtClean="0"/>
              <a:t>Giving Each Student </a:t>
            </a:r>
            <a:r>
              <a:rPr lang="en-US" dirty="0" err="1" smtClean="0"/>
              <a:t>His/Her</a:t>
            </a:r>
            <a:r>
              <a:rPr lang="en-US" dirty="0" smtClean="0"/>
              <a:t> </a:t>
            </a:r>
            <a:r>
              <a:rPr lang="en-US" dirty="0" smtClean="0"/>
              <a:t>Own Server</a:t>
            </a:r>
          </a:p>
          <a:p>
            <a:pPr lvl="1"/>
            <a:r>
              <a:rPr lang="en-US" dirty="0" smtClean="0"/>
              <a:t>One IT Faculty is Willing to Experiment and Configure an External Server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 Programming Curriculum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CB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8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5D4-E9EB-4934-B6E3-22AFA93F5DC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794</Words>
  <Application>Microsoft Office PowerPoint</Application>
  <PresentationFormat>On-screen Show (4:3)</PresentationFormat>
  <Paragraphs>244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Not on My Network, You Don’t! May I Try This?</vt:lpstr>
      <vt:lpstr>PowerPoint Presentation</vt:lpstr>
      <vt:lpstr> Presenters Carl Dennis Heidie Ganjineh Hutchinson Walter Lukhaup </vt:lpstr>
      <vt:lpstr>PowerPoint Presentation</vt:lpstr>
      <vt:lpstr>PowerPoint Presentation</vt:lpstr>
      <vt:lpstr>Web Programming Curriculum 2006 - 2011</vt:lpstr>
      <vt:lpstr>Web Programming Curriculum 2006 - 2011</vt:lpstr>
      <vt:lpstr>Web Programming Curriculum 2012</vt:lpstr>
      <vt:lpstr>Web Programming Curriculum 2012</vt:lpstr>
      <vt:lpstr>CCBC External Linux Server!! 2012</vt:lpstr>
      <vt:lpstr>CCBC External Linux Server 2012</vt:lpstr>
      <vt:lpstr>CCBC External Linux Server A Teaching/Learning Tool</vt:lpstr>
      <vt:lpstr>CCBC External Linux Server A Teaching/Learning Tool</vt:lpstr>
      <vt:lpstr>CISW101 Web Scripting Languages – Fall 2012</vt:lpstr>
      <vt:lpstr>CISW101 Web Scripting Languages – Fall 2012</vt:lpstr>
      <vt:lpstr>CISW101 Web Scripting Languages - Fall 2012</vt:lpstr>
      <vt:lpstr>CISW101 Web Scripting Languages - Fall 2012</vt:lpstr>
      <vt:lpstr>CCBC Wireless Network  at NISOD</vt:lpstr>
      <vt:lpstr>CCBC Wireless Network  at NISOD</vt:lpstr>
      <vt:lpstr>CISW101 Web Scripting Languages Students’ Final Projects</vt:lpstr>
      <vt:lpstr>Revised Web Programming Curriculum 2013</vt:lpstr>
      <vt:lpstr>Revised Web Programming Curriculum 2013</vt:lpstr>
      <vt:lpstr>Revised Web Programming Curriculum 2013</vt:lpstr>
      <vt:lpstr>New Linux Server  and Benefited Curricula</vt:lpstr>
      <vt:lpstr>PowerPoint Presentation</vt:lpstr>
    </vt:vector>
  </TitlesOfParts>
  <Company>Community College of Beaver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 of  Beaver County</dc:title>
  <dc:creator>CCBC</dc:creator>
  <cp:lastModifiedBy>CCBC</cp:lastModifiedBy>
  <cp:revision>134</cp:revision>
  <dcterms:created xsi:type="dcterms:W3CDTF">2012-06-18T20:25:32Z</dcterms:created>
  <dcterms:modified xsi:type="dcterms:W3CDTF">2013-05-22T16:30:37Z</dcterms:modified>
</cp:coreProperties>
</file>